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2" r:id="rId2"/>
    <p:sldId id="268" r:id="rId3"/>
    <p:sldId id="269" r:id="rId4"/>
    <p:sldId id="270" r:id="rId5"/>
    <p:sldId id="271" r:id="rId6"/>
    <p:sldId id="266" r:id="rId7"/>
    <p:sldId id="257" r:id="rId8"/>
    <p:sldId id="256" r:id="rId9"/>
    <p:sldId id="258" r:id="rId10"/>
    <p:sldId id="259" r:id="rId11"/>
    <p:sldId id="260" r:id="rId12"/>
    <p:sldId id="261" r:id="rId13"/>
    <p:sldId id="262" r:id="rId14"/>
    <p:sldId id="263" r:id="rId15"/>
    <p:sldId id="264" r:id="rId16"/>
    <p:sldId id="265"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714" y="-90"/>
      </p:cViewPr>
      <p:guideLst>
        <p:guide orient="horz" pos="2160"/>
        <p:guide pos="2880"/>
      </p:guideLst>
    </p:cSldViewPr>
  </p:slideViewPr>
  <p:outlineViewPr>
    <p:cViewPr>
      <p:scale>
        <a:sx n="33" d="100"/>
        <a:sy n="33" d="100"/>
      </p:scale>
      <p:origin x="48" y="71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ED4FA24-8D01-449D-8FF9-311C65EE9681}" type="datetimeFigureOut">
              <a:rPr lang="en-IN" smtClean="0"/>
              <a:t>18-06-2018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336972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D4FA24-8D01-449D-8FF9-311C65EE9681}" type="datetimeFigureOut">
              <a:rPr lang="en-IN" smtClean="0"/>
              <a:t>18-06-2018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249536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D4FA24-8D01-449D-8FF9-311C65EE9681}" type="datetimeFigureOut">
              <a:rPr lang="en-IN" smtClean="0"/>
              <a:t>18-06-2018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327331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D4FA24-8D01-449D-8FF9-311C65EE9681}" type="datetimeFigureOut">
              <a:rPr lang="en-IN" smtClean="0"/>
              <a:t>18-06-2018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518828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4FA24-8D01-449D-8FF9-311C65EE9681}" type="datetimeFigureOut">
              <a:rPr lang="en-IN" smtClean="0"/>
              <a:t>18-06-2018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2815311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ED4FA24-8D01-449D-8FF9-311C65EE9681}" type="datetimeFigureOut">
              <a:rPr lang="en-IN" smtClean="0"/>
              <a:t>18-06-2018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386512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ED4FA24-8D01-449D-8FF9-311C65EE9681}" type="datetimeFigureOut">
              <a:rPr lang="en-IN" smtClean="0"/>
              <a:t>18-06-2018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1663261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ED4FA24-8D01-449D-8FF9-311C65EE9681}" type="datetimeFigureOut">
              <a:rPr lang="en-IN" smtClean="0"/>
              <a:t>18-06-2018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1493666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4FA24-8D01-449D-8FF9-311C65EE9681}" type="datetimeFigureOut">
              <a:rPr lang="en-IN" smtClean="0"/>
              <a:t>18-06-2018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211841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4FA24-8D01-449D-8FF9-311C65EE9681}" type="datetimeFigureOut">
              <a:rPr lang="en-IN" smtClean="0"/>
              <a:t>18-06-2018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2407255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4FA24-8D01-449D-8FF9-311C65EE9681}" type="datetimeFigureOut">
              <a:rPr lang="en-IN" smtClean="0"/>
              <a:t>18-06-2018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71D5FB-B29A-4DD8-B1A6-AE4478B7DFF0}" type="slidenum">
              <a:rPr lang="en-IN" smtClean="0"/>
              <a:t>‹#›</a:t>
            </a:fld>
            <a:endParaRPr lang="en-IN"/>
          </a:p>
        </p:txBody>
      </p:sp>
    </p:spTree>
    <p:extLst>
      <p:ext uri="{BB962C8B-B14F-4D97-AF65-F5344CB8AC3E}">
        <p14:creationId xmlns:p14="http://schemas.microsoft.com/office/powerpoint/2010/main" val="3806038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4FA24-8D01-449D-8FF9-311C65EE9681}" type="datetimeFigureOut">
              <a:rPr lang="en-IN" smtClean="0"/>
              <a:t>18-06-2018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1D5FB-B29A-4DD8-B1A6-AE4478B7DFF0}" type="slidenum">
              <a:rPr lang="en-IN" smtClean="0"/>
              <a:t>‹#›</a:t>
            </a:fld>
            <a:endParaRPr lang="en-IN"/>
          </a:p>
        </p:txBody>
      </p:sp>
    </p:spTree>
    <p:extLst>
      <p:ext uri="{BB962C8B-B14F-4D97-AF65-F5344CB8AC3E}">
        <p14:creationId xmlns:p14="http://schemas.microsoft.com/office/powerpoint/2010/main" val="40783093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48680"/>
            <a:ext cx="8147993" cy="1470025"/>
          </a:xfrm>
        </p:spPr>
        <p:txBody>
          <a:bodyPr/>
          <a:lstStyle/>
          <a:p>
            <a:r>
              <a:rPr lang="en-US" b="1" dirty="0">
                <a:solidFill>
                  <a:schemeClr val="tx2">
                    <a:lumMod val="60000"/>
                    <a:lumOff val="40000"/>
                  </a:schemeClr>
                </a:solidFill>
              </a:rPr>
              <a:t>P</a:t>
            </a:r>
            <a:r>
              <a:rPr lang="en-US" b="1" dirty="0" smtClean="0">
                <a:solidFill>
                  <a:schemeClr val="tx2">
                    <a:lumMod val="60000"/>
                    <a:lumOff val="40000"/>
                  </a:schemeClr>
                </a:solidFill>
              </a:rPr>
              <a:t>RINCIPLE AND WORKING OF A SEMICONDUCTOR LASER</a:t>
            </a:r>
            <a:endParaRPr lang="en-IN" b="1" dirty="0">
              <a:solidFill>
                <a:schemeClr val="tx2">
                  <a:lumMod val="60000"/>
                  <a:lumOff val="40000"/>
                </a:schemeClr>
              </a:solidFill>
            </a:endParaRPr>
          </a:p>
        </p:txBody>
      </p:sp>
      <p:sp>
        <p:nvSpPr>
          <p:cNvPr id="3" name="Subtitle 2"/>
          <p:cNvSpPr>
            <a:spLocks noGrp="1"/>
          </p:cNvSpPr>
          <p:nvPr>
            <p:ph type="subTitle" idx="1"/>
          </p:nvPr>
        </p:nvSpPr>
        <p:spPr>
          <a:xfrm>
            <a:off x="5796136" y="4941168"/>
            <a:ext cx="3272408" cy="1752600"/>
          </a:xfrm>
        </p:spPr>
        <p:txBody>
          <a:bodyPr>
            <a:normAutofit fontScale="55000" lnSpcReduction="20000"/>
          </a:bodyPr>
          <a:lstStyle/>
          <a:p>
            <a:pPr algn="l"/>
            <a:r>
              <a:rPr lang="en-US" b="1" dirty="0" smtClean="0">
                <a:solidFill>
                  <a:srgbClr val="00B050"/>
                </a:solidFill>
              </a:rPr>
              <a:t>COMPILED BY,</a:t>
            </a:r>
          </a:p>
          <a:p>
            <a:pPr algn="l"/>
            <a:r>
              <a:rPr lang="en-US" b="1" dirty="0" smtClean="0">
                <a:solidFill>
                  <a:srgbClr val="00B050"/>
                </a:solidFill>
              </a:rPr>
              <a:t>ANAND A</a:t>
            </a:r>
          </a:p>
          <a:p>
            <a:pPr algn="l"/>
            <a:r>
              <a:rPr lang="en-US" b="1" dirty="0" smtClean="0">
                <a:solidFill>
                  <a:srgbClr val="00B050"/>
                </a:solidFill>
              </a:rPr>
              <a:t>ASSISSTANT PROFESSOR</a:t>
            </a:r>
          </a:p>
          <a:p>
            <a:pPr algn="l"/>
            <a:r>
              <a:rPr lang="en-US" b="1" dirty="0" smtClean="0">
                <a:solidFill>
                  <a:srgbClr val="00B050"/>
                </a:solidFill>
              </a:rPr>
              <a:t>DEPARTMENT OF PHYSICS</a:t>
            </a:r>
          </a:p>
          <a:p>
            <a:pPr algn="l"/>
            <a:r>
              <a:rPr lang="en-US" b="1" dirty="0" smtClean="0">
                <a:solidFill>
                  <a:srgbClr val="00B050"/>
                </a:solidFill>
              </a:rPr>
              <a:t>ST. JOSEPH’S COLLEGE</a:t>
            </a:r>
          </a:p>
          <a:p>
            <a:pPr algn="l"/>
            <a:r>
              <a:rPr lang="en-US" b="1" dirty="0" smtClean="0">
                <a:solidFill>
                  <a:srgbClr val="00B050"/>
                </a:solidFill>
              </a:rPr>
              <a:t>TRICHY-620001</a:t>
            </a:r>
            <a:endParaRPr lang="en-IN" b="1" dirty="0">
              <a:solidFill>
                <a:srgbClr val="00B050"/>
              </a:solidFill>
            </a:endParaRPr>
          </a:p>
        </p:txBody>
      </p:sp>
      <p:sp>
        <p:nvSpPr>
          <p:cNvPr id="4" name="AutoShape 2" descr="Image result for semiconductor laser  EXAMP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1561" y="2204864"/>
            <a:ext cx="5200852" cy="4104456"/>
          </a:xfrm>
          <a:prstGeom prst="rect">
            <a:avLst/>
          </a:prstGeom>
        </p:spPr>
      </p:pic>
    </p:spTree>
    <p:extLst>
      <p:ext uri="{BB962C8B-B14F-4D97-AF65-F5344CB8AC3E}">
        <p14:creationId xmlns:p14="http://schemas.microsoft.com/office/powerpoint/2010/main" val="999394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21088"/>
            <a:ext cx="8445624" cy="2429940"/>
          </a:xfrm>
        </p:spPr>
        <p:txBody>
          <a:bodyPr>
            <a:noAutofit/>
          </a:bodyPr>
          <a:lstStyle/>
          <a:p>
            <a:pPr marL="342900" indent="-342900" algn="l">
              <a:buFont typeface="Wingdings" pitchFamily="2" charset="2"/>
              <a:buChar char="v"/>
            </a:pPr>
            <a:r>
              <a:rPr lang="en-IN" sz="2000" dirty="0"/>
              <a:t>When the PN junction is forward biased with large applied voltage, the electrons and holes are injected into junction region in considerable </a:t>
            </a:r>
            <a:r>
              <a:rPr lang="en-IN" sz="2000" dirty="0" smtClean="0"/>
              <a:t>concentration. </a:t>
            </a:r>
            <a:r>
              <a:rPr lang="en-IN" sz="2000" dirty="0" smtClean="0"/>
              <a:t>The region around the junction contains a large amount of electrons in the conduction band and a large amount of holes in the valence band.</a:t>
            </a:r>
            <a:r>
              <a:rPr lang="en-IN" sz="2000" dirty="0"/>
              <a:t/>
            </a:r>
            <a:br>
              <a:rPr lang="en-IN" sz="2000" dirty="0"/>
            </a:br>
            <a:r>
              <a:rPr lang="en-IN" sz="2000" dirty="0"/>
              <a:t> </a:t>
            </a:r>
            <a:r>
              <a:rPr lang="en-IN" sz="2000" dirty="0" smtClean="0"/>
              <a:t/>
            </a:r>
            <a:br>
              <a:rPr lang="en-IN" sz="2000" dirty="0" smtClean="0"/>
            </a:br>
            <a:r>
              <a:rPr lang="en-IN" sz="2000" dirty="0"/>
              <a:t/>
            </a:r>
            <a:br>
              <a:rPr lang="en-IN" sz="2000" dirty="0"/>
            </a:br>
            <a:r>
              <a:rPr lang="en-IN" sz="2000" dirty="0"/>
              <a:t> </a:t>
            </a:r>
            <a:br>
              <a:rPr lang="en-IN" sz="2000" dirty="0"/>
            </a:br>
            <a:endParaRPr lang="en-IN" sz="2000" dirty="0"/>
          </a:p>
        </p:txBody>
      </p:sp>
      <p:pic>
        <p:nvPicPr>
          <p:cNvPr id="3074" name="Picture 2" descr="http://www.brainkart.com/media/extra/jmaUNr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88640"/>
            <a:ext cx="6408712"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682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a:bodyPr>
          <a:lstStyle/>
          <a:p>
            <a:pPr marL="342900" indent="-342900" algn="l">
              <a:buFont typeface="Wingdings" pitchFamily="2" charset="2"/>
              <a:buChar char="v"/>
            </a:pPr>
            <a:r>
              <a:rPr lang="en-IN" sz="2000" dirty="0"/>
              <a:t>If the population density is high, a condition of population inversion is achieved. The electrons and holes recombine with each other and this recombination’s produce radiation in the form of light.</a:t>
            </a:r>
            <a:br>
              <a:rPr lang="en-IN" sz="2000" dirty="0"/>
            </a:br>
            <a:r>
              <a:rPr lang="en-IN" sz="2000" dirty="0"/>
              <a:t> </a:t>
            </a:r>
            <a:br>
              <a:rPr lang="en-IN" sz="2000" dirty="0"/>
            </a:br>
            <a:r>
              <a:rPr lang="en-IN" sz="2000" dirty="0"/>
              <a:t>When the forward – biased voltage is increased, more and more light photons are emitted and the light production instantly becomes stronger. These photons will trigger a chain of stimulated recombination resulting in the release of photons in phase.</a:t>
            </a:r>
            <a:br>
              <a:rPr lang="en-IN" sz="2000" dirty="0"/>
            </a:br>
            <a:r>
              <a:rPr lang="en-IN" sz="2000" dirty="0"/>
              <a:t> </a:t>
            </a:r>
            <a:br>
              <a:rPr lang="en-IN" sz="2000" dirty="0"/>
            </a:br>
            <a:r>
              <a:rPr lang="en-IN" sz="2000" dirty="0"/>
              <a:t>The photons moving at the plane of the junction travels back and forth by reflection between two sides placed parallel and opposite to each other and grow in strength.</a:t>
            </a:r>
            <a:br>
              <a:rPr lang="en-IN" sz="2000" dirty="0"/>
            </a:br>
            <a:endParaRPr lang="en-IN" sz="2000" dirty="0"/>
          </a:p>
        </p:txBody>
      </p:sp>
    </p:spTree>
    <p:extLst>
      <p:ext uri="{BB962C8B-B14F-4D97-AF65-F5344CB8AC3E}">
        <p14:creationId xmlns:p14="http://schemas.microsoft.com/office/powerpoint/2010/main" val="3261398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4"/>
            <a:ext cx="8229600" cy="4666530"/>
          </a:xfrm>
        </p:spPr>
        <p:txBody>
          <a:bodyPr>
            <a:noAutofit/>
          </a:bodyPr>
          <a:lstStyle/>
          <a:p>
            <a:pPr marL="457200" indent="-457200" algn="l">
              <a:buFont typeface="Wingdings" pitchFamily="2" charset="2"/>
              <a:buChar char="v"/>
            </a:pPr>
            <a:r>
              <a:rPr lang="en-IN" sz="2800" dirty="0"/>
              <a:t>After gaining enough strength, it gives out the laser beam of wavelength 8400o </a:t>
            </a:r>
            <a:r>
              <a:rPr lang="en-IN" sz="2800" i="1" dirty="0"/>
              <a:t>A</a:t>
            </a:r>
            <a:r>
              <a:rPr lang="en-IN" sz="2800" dirty="0"/>
              <a:t> . The wavelength of laser light is given </a:t>
            </a:r>
            <a:r>
              <a:rPr lang="en-IN" sz="2800" dirty="0" smtClean="0"/>
              <a:t>by</a:t>
            </a:r>
            <a:br>
              <a:rPr lang="en-IN" sz="2800" dirty="0" smtClean="0"/>
            </a:br>
            <a:r>
              <a:rPr lang="en-IN" sz="2800" dirty="0"/>
              <a:t/>
            </a:r>
            <a:br>
              <a:rPr lang="en-IN" sz="2800" dirty="0"/>
            </a:br>
            <a:r>
              <a:rPr lang="en-IN" sz="2800" dirty="0" smtClean="0"/>
              <a:t/>
            </a:r>
            <a:br>
              <a:rPr lang="en-IN" sz="2800" dirty="0" smtClean="0"/>
            </a:br>
            <a:r>
              <a:rPr lang="en-IN" sz="2800" dirty="0"/>
              <a:t/>
            </a:r>
            <a:br>
              <a:rPr lang="en-IN" sz="2800" dirty="0"/>
            </a:br>
            <a:r>
              <a:rPr lang="en-IN" sz="2800" dirty="0"/>
              <a:t/>
            </a:r>
            <a:br>
              <a:rPr lang="en-IN" sz="2800" dirty="0"/>
            </a:br>
            <a:r>
              <a:rPr lang="en-IN" sz="2800" dirty="0"/>
              <a:t/>
            </a:r>
            <a:br>
              <a:rPr lang="en-IN" sz="2800" dirty="0"/>
            </a:br>
            <a:r>
              <a:rPr lang="en-IN" sz="2800" dirty="0"/>
              <a:t/>
            </a:r>
            <a:br>
              <a:rPr lang="en-IN" sz="2800" dirty="0"/>
            </a:br>
            <a:r>
              <a:rPr lang="en-IN" sz="2800" dirty="0"/>
              <a:t>Where Eg is the band gap energy in joule.</a:t>
            </a:r>
            <a:br>
              <a:rPr lang="en-IN" sz="2800" dirty="0"/>
            </a:br>
            <a:endParaRPr lang="en-IN" sz="2800" dirty="0"/>
          </a:p>
        </p:txBody>
      </p:sp>
      <p:pic>
        <p:nvPicPr>
          <p:cNvPr id="4098" name="Picture 2" descr="http://www.brainkart.com/media/extra/3IzypK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852936"/>
            <a:ext cx="3312368" cy="1915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88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5818658"/>
          </a:xfrm>
        </p:spPr>
        <p:txBody>
          <a:bodyPr>
            <a:noAutofit/>
          </a:bodyPr>
          <a:lstStyle/>
          <a:p>
            <a:pPr algn="l"/>
            <a:r>
              <a:rPr lang="en-IN" sz="3200" b="1" dirty="0" smtClean="0">
                <a:solidFill>
                  <a:srgbClr val="0070C0"/>
                </a:solidFill>
              </a:rPr>
              <a:t>Characteristics</a:t>
            </a:r>
            <a:br>
              <a:rPr lang="en-IN" sz="3200" b="1" dirty="0" smtClean="0">
                <a:solidFill>
                  <a:srgbClr val="0070C0"/>
                </a:solidFill>
              </a:rPr>
            </a:br>
            <a:r>
              <a:rPr lang="en-IN" sz="1800" b="1" dirty="0" smtClean="0"/>
              <a:t/>
            </a:r>
            <a:br>
              <a:rPr lang="en-IN" sz="1800" b="1" dirty="0" smtClean="0"/>
            </a:br>
            <a:r>
              <a:rPr lang="en-IN" sz="1800" b="1" dirty="0" smtClean="0"/>
              <a:t>1</a:t>
            </a:r>
            <a:r>
              <a:rPr lang="en-IN" sz="1800" b="1" dirty="0"/>
              <a:t>.</a:t>
            </a:r>
            <a:r>
              <a:rPr lang="en-IN" sz="1800" dirty="0"/>
              <a:t>     </a:t>
            </a:r>
            <a:r>
              <a:rPr lang="en-IN" sz="1800" b="1" dirty="0"/>
              <a:t>Type</a:t>
            </a:r>
            <a:r>
              <a:rPr lang="en-IN" sz="1800" dirty="0"/>
              <a:t>: It is a solid state semiconductor laser.</a:t>
            </a:r>
            <a:br>
              <a:rPr lang="en-IN" sz="1800" dirty="0"/>
            </a:br>
            <a:r>
              <a:rPr lang="en-IN" sz="1800" b="1" dirty="0"/>
              <a:t> </a:t>
            </a:r>
            <a:r>
              <a:rPr lang="en-IN" sz="1800" dirty="0"/>
              <a:t/>
            </a:r>
            <a:br>
              <a:rPr lang="en-IN" sz="1800" dirty="0"/>
            </a:br>
            <a:r>
              <a:rPr lang="en-IN" sz="1800" b="1" dirty="0"/>
              <a:t>2.</a:t>
            </a:r>
            <a:r>
              <a:rPr lang="en-IN" sz="1800" dirty="0"/>
              <a:t>     </a:t>
            </a:r>
            <a:r>
              <a:rPr lang="en-IN" sz="1800" b="1" dirty="0"/>
              <a:t>Active medium</a:t>
            </a:r>
            <a:r>
              <a:rPr lang="en-IN" sz="1800" dirty="0"/>
              <a:t>: A PN junction diode made from single crystal of gallium arsenide is</a:t>
            </a:r>
            <a:r>
              <a:rPr lang="en-IN" sz="1800" b="1" dirty="0"/>
              <a:t> </a:t>
            </a:r>
            <a:r>
              <a:rPr lang="en-IN" sz="1800" dirty="0"/>
              <a:t>used as an active medium.</a:t>
            </a:r>
            <a:br>
              <a:rPr lang="en-IN" sz="1800" dirty="0"/>
            </a:br>
            <a:r>
              <a:rPr lang="en-IN" sz="1800" b="1" dirty="0"/>
              <a:t> </a:t>
            </a:r>
            <a:r>
              <a:rPr lang="en-IN" sz="1800" dirty="0"/>
              <a:t/>
            </a:r>
            <a:br>
              <a:rPr lang="en-IN" sz="1800" dirty="0"/>
            </a:br>
            <a:r>
              <a:rPr lang="en-IN" sz="1800" b="1" dirty="0"/>
              <a:t>3.</a:t>
            </a:r>
            <a:r>
              <a:rPr lang="en-IN" sz="1800" dirty="0"/>
              <a:t>     </a:t>
            </a:r>
            <a:r>
              <a:rPr lang="en-IN" sz="1800" b="1" dirty="0"/>
              <a:t>Pumping method</a:t>
            </a:r>
            <a:r>
              <a:rPr lang="en-IN" sz="1800" dirty="0"/>
              <a:t>: The direct conversion method is used for pumping action</a:t>
            </a:r>
            <a:br>
              <a:rPr lang="en-IN" sz="1800" dirty="0"/>
            </a:br>
            <a:r>
              <a:rPr lang="en-IN" sz="1800" b="1" dirty="0"/>
              <a:t> </a:t>
            </a:r>
            <a:r>
              <a:rPr lang="en-IN" sz="1800" dirty="0"/>
              <a:t/>
            </a:r>
            <a:br>
              <a:rPr lang="en-IN" sz="1800" dirty="0"/>
            </a:br>
            <a:r>
              <a:rPr lang="en-IN" sz="1800" b="1" dirty="0"/>
              <a:t>4.</a:t>
            </a:r>
            <a:r>
              <a:rPr lang="en-IN" sz="1800" dirty="0"/>
              <a:t>     </a:t>
            </a:r>
            <a:r>
              <a:rPr lang="en-IN" sz="1800" b="1" dirty="0"/>
              <a:t>Power output: </a:t>
            </a:r>
            <a:r>
              <a:rPr lang="en-IN" sz="1800" dirty="0"/>
              <a:t>The power output from this laser is 1mW.</a:t>
            </a:r>
            <a:br>
              <a:rPr lang="en-IN" sz="1800" dirty="0"/>
            </a:br>
            <a:r>
              <a:rPr lang="en-IN" sz="1800" b="1" dirty="0"/>
              <a:t> </a:t>
            </a:r>
            <a:r>
              <a:rPr lang="en-IN" sz="1800" dirty="0"/>
              <a:t/>
            </a:r>
            <a:br>
              <a:rPr lang="en-IN" sz="1800" dirty="0"/>
            </a:br>
            <a:r>
              <a:rPr lang="en-IN" sz="1800" b="1" dirty="0"/>
              <a:t>5.</a:t>
            </a:r>
            <a:r>
              <a:rPr lang="en-IN" sz="1800" dirty="0"/>
              <a:t>     </a:t>
            </a:r>
            <a:r>
              <a:rPr lang="en-IN" sz="1800" b="1" dirty="0"/>
              <a:t>Nature of output: </a:t>
            </a:r>
            <a:r>
              <a:rPr lang="en-IN" sz="1800" dirty="0"/>
              <a:t>The nature of output is continuous wave or pulsed output.</a:t>
            </a:r>
            <a:br>
              <a:rPr lang="en-IN" sz="1800" dirty="0"/>
            </a:br>
            <a:r>
              <a:rPr lang="en-IN" sz="1800" dirty="0"/>
              <a:t> </a:t>
            </a:r>
            <a:br>
              <a:rPr lang="en-IN" sz="1800" dirty="0"/>
            </a:br>
            <a:r>
              <a:rPr lang="en-IN" sz="1800" b="1" dirty="0"/>
              <a:t>6</a:t>
            </a:r>
            <a:r>
              <a:rPr lang="en-IN" sz="1800" dirty="0"/>
              <a:t>.     </a:t>
            </a:r>
            <a:r>
              <a:rPr lang="en-IN" sz="1800" b="1" dirty="0" smtClean="0"/>
              <a:t>Wavelength</a:t>
            </a:r>
            <a:r>
              <a:rPr lang="en-IN" sz="1800" b="1" dirty="0"/>
              <a:t>  of  Output:  </a:t>
            </a:r>
            <a:r>
              <a:rPr lang="en-IN" sz="1800" dirty="0"/>
              <a:t>gallium  arsenide  laser  gives  infrared  radiation  in  the </a:t>
            </a:r>
            <a:r>
              <a:rPr lang="en-IN" sz="1800" dirty="0" smtClean="0"/>
              <a:t>  wavelength </a:t>
            </a:r>
            <a:r>
              <a:rPr lang="en-IN" sz="1800" dirty="0"/>
              <a:t>8300 to 8500o </a:t>
            </a:r>
            <a:r>
              <a:rPr lang="en-IN" sz="1800" i="1" dirty="0"/>
              <a:t>A</a:t>
            </a:r>
            <a:r>
              <a:rPr lang="en-IN" sz="1800" dirty="0"/>
              <a:t> .</a:t>
            </a:r>
            <a:br>
              <a:rPr lang="en-IN" sz="1800" dirty="0"/>
            </a:br>
            <a:endParaRPr lang="en-IN" sz="1800" dirty="0"/>
          </a:p>
        </p:txBody>
      </p:sp>
    </p:spTree>
    <p:extLst>
      <p:ext uri="{BB962C8B-B14F-4D97-AF65-F5344CB8AC3E}">
        <p14:creationId xmlns:p14="http://schemas.microsoft.com/office/powerpoint/2010/main" val="1070795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Autofit/>
          </a:bodyPr>
          <a:lstStyle/>
          <a:p>
            <a:pPr algn="l"/>
            <a:r>
              <a:rPr lang="en-IN" sz="3200" b="1" dirty="0" smtClean="0">
                <a:solidFill>
                  <a:srgbClr val="FF0000"/>
                </a:solidFill>
              </a:rPr>
              <a:t>Advantages</a:t>
            </a:r>
            <a:r>
              <a:rPr lang="en-IN" sz="1800" dirty="0"/>
              <a:t/>
            </a:r>
            <a:br>
              <a:rPr lang="en-IN" sz="1800" dirty="0"/>
            </a:br>
            <a:r>
              <a:rPr lang="en-IN" sz="1800" dirty="0"/>
              <a:t> </a:t>
            </a:r>
            <a:br>
              <a:rPr lang="en-IN" sz="1800" dirty="0"/>
            </a:br>
            <a:r>
              <a:rPr lang="en-IN" sz="1800" b="1" dirty="0"/>
              <a:t>1.</a:t>
            </a:r>
            <a:r>
              <a:rPr lang="en-IN" sz="1800" dirty="0"/>
              <a:t>     It is very small in dimension. The arrangement is simple and compact.</a:t>
            </a:r>
            <a:br>
              <a:rPr lang="en-IN" sz="1800" dirty="0"/>
            </a:br>
            <a:r>
              <a:rPr lang="en-IN" sz="1800" b="1" dirty="0"/>
              <a:t> </a:t>
            </a:r>
            <a:r>
              <a:rPr lang="en-IN" sz="1800" dirty="0"/>
              <a:t/>
            </a:r>
            <a:br>
              <a:rPr lang="en-IN" sz="1800" dirty="0"/>
            </a:br>
            <a:r>
              <a:rPr lang="en-IN" sz="1800" b="1" dirty="0"/>
              <a:t>2.</a:t>
            </a:r>
            <a:r>
              <a:rPr lang="en-IN" sz="1800" dirty="0"/>
              <a:t>     It exhibits high efficiency.</a:t>
            </a:r>
            <a:br>
              <a:rPr lang="en-IN" sz="1800" dirty="0"/>
            </a:br>
            <a:r>
              <a:rPr lang="en-IN" sz="1800" b="1" dirty="0"/>
              <a:t> </a:t>
            </a:r>
            <a:r>
              <a:rPr lang="en-IN" sz="1800" dirty="0"/>
              <a:t/>
            </a:r>
            <a:br>
              <a:rPr lang="en-IN" sz="1800" dirty="0"/>
            </a:br>
            <a:r>
              <a:rPr lang="en-IN" sz="1800" b="1" dirty="0"/>
              <a:t>3.</a:t>
            </a:r>
            <a:r>
              <a:rPr lang="en-IN" sz="1800" dirty="0"/>
              <a:t>     The laser output can be easily increased by controlling the junction current</a:t>
            </a:r>
            <a:br>
              <a:rPr lang="en-IN" sz="1800" dirty="0"/>
            </a:br>
            <a:r>
              <a:rPr lang="en-IN" sz="1800" b="1" dirty="0"/>
              <a:t> </a:t>
            </a:r>
            <a:r>
              <a:rPr lang="en-IN" sz="1800" dirty="0"/>
              <a:t/>
            </a:r>
            <a:br>
              <a:rPr lang="en-IN" sz="1800" dirty="0"/>
            </a:br>
            <a:r>
              <a:rPr lang="en-IN" sz="1800" b="1" dirty="0"/>
              <a:t>4.</a:t>
            </a:r>
            <a:r>
              <a:rPr lang="en-IN" sz="1800" dirty="0"/>
              <a:t>     It is operated with lesser power than ruby and CO2 laser.</a:t>
            </a:r>
            <a:br>
              <a:rPr lang="en-IN" sz="1800" dirty="0"/>
            </a:br>
            <a:r>
              <a:rPr lang="en-IN" sz="1800" b="1" dirty="0"/>
              <a:t> </a:t>
            </a:r>
            <a:r>
              <a:rPr lang="en-IN" sz="1800" dirty="0"/>
              <a:t/>
            </a:r>
            <a:br>
              <a:rPr lang="en-IN" sz="1800" dirty="0"/>
            </a:br>
            <a:r>
              <a:rPr lang="en-IN" sz="1800" b="1" dirty="0"/>
              <a:t>5.</a:t>
            </a:r>
            <a:r>
              <a:rPr lang="en-IN" sz="1800" dirty="0"/>
              <a:t>     It requires very little auxiliary equipment</a:t>
            </a:r>
            <a:br>
              <a:rPr lang="en-IN" sz="1800" dirty="0"/>
            </a:br>
            <a:r>
              <a:rPr lang="en-IN" sz="1800" b="1" dirty="0"/>
              <a:t> </a:t>
            </a:r>
            <a:r>
              <a:rPr lang="en-IN" sz="1800" dirty="0"/>
              <a:t/>
            </a:r>
            <a:br>
              <a:rPr lang="en-IN" sz="1800" dirty="0"/>
            </a:br>
            <a:r>
              <a:rPr lang="en-IN" sz="1800" b="1" dirty="0"/>
              <a:t>6.</a:t>
            </a:r>
            <a:r>
              <a:rPr lang="en-IN" sz="1800" dirty="0"/>
              <a:t>     It can have a continuous wave output or pulsed output.</a:t>
            </a:r>
            <a:br>
              <a:rPr lang="en-IN" sz="1800" dirty="0"/>
            </a:br>
            <a:r>
              <a:rPr lang="en-IN" sz="1800" dirty="0"/>
              <a:t> </a:t>
            </a:r>
            <a:br>
              <a:rPr lang="en-IN" sz="1800" dirty="0"/>
            </a:br>
            <a:endParaRPr lang="en-IN" sz="1800" dirty="0"/>
          </a:p>
        </p:txBody>
      </p:sp>
    </p:spTree>
    <p:extLst>
      <p:ext uri="{BB962C8B-B14F-4D97-AF65-F5344CB8AC3E}">
        <p14:creationId xmlns:p14="http://schemas.microsoft.com/office/powerpoint/2010/main" val="3114168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5602634"/>
          </a:xfrm>
        </p:spPr>
        <p:txBody>
          <a:bodyPr>
            <a:normAutofit/>
          </a:bodyPr>
          <a:lstStyle/>
          <a:p>
            <a:pPr algn="l"/>
            <a:r>
              <a:rPr lang="en-IN" sz="3200" b="1" dirty="0" smtClean="0">
                <a:solidFill>
                  <a:srgbClr val="FF0000"/>
                </a:solidFill>
              </a:rPr>
              <a:t>Disadvantages</a:t>
            </a:r>
            <a:r>
              <a:rPr lang="en-IN" sz="2000" dirty="0"/>
              <a:t/>
            </a:r>
            <a:br>
              <a:rPr lang="en-IN" sz="2000" dirty="0"/>
            </a:br>
            <a:r>
              <a:rPr lang="en-IN" sz="2000" dirty="0"/>
              <a:t> </a:t>
            </a:r>
            <a:br>
              <a:rPr lang="en-IN" sz="2000" dirty="0"/>
            </a:br>
            <a:r>
              <a:rPr lang="en-IN" sz="2000" b="1" dirty="0"/>
              <a:t>1.</a:t>
            </a:r>
            <a:r>
              <a:rPr lang="en-IN" sz="2000" dirty="0"/>
              <a:t>     It is difficult to control the mode pattern and mode structure of laser.</a:t>
            </a:r>
            <a:br>
              <a:rPr lang="en-IN" sz="2000" dirty="0"/>
            </a:br>
            <a:r>
              <a:rPr lang="en-IN" sz="2000" b="1" dirty="0"/>
              <a:t> </a:t>
            </a:r>
            <a:r>
              <a:rPr lang="en-IN" sz="2000" dirty="0"/>
              <a:t/>
            </a:r>
            <a:br>
              <a:rPr lang="en-IN" sz="2000" dirty="0"/>
            </a:br>
            <a:r>
              <a:rPr lang="en-IN" sz="2000" b="1" dirty="0"/>
              <a:t>2.</a:t>
            </a:r>
            <a:r>
              <a:rPr lang="en-IN" sz="2000" dirty="0"/>
              <a:t>     The output is usually from 5 degree to 15 degree i.e., laser beam has large divergence.</a:t>
            </a:r>
            <a:br>
              <a:rPr lang="en-IN" sz="2000" dirty="0"/>
            </a:br>
            <a:r>
              <a:rPr lang="en-IN" sz="2000" b="1" dirty="0"/>
              <a:t> </a:t>
            </a:r>
            <a:r>
              <a:rPr lang="en-IN" sz="2000" dirty="0"/>
              <a:t/>
            </a:r>
            <a:br>
              <a:rPr lang="en-IN" sz="2000" dirty="0"/>
            </a:br>
            <a:r>
              <a:rPr lang="en-IN" sz="2000" b="1" dirty="0"/>
              <a:t>3.</a:t>
            </a:r>
            <a:r>
              <a:rPr lang="en-IN" sz="2000" dirty="0"/>
              <a:t>     The purity and </a:t>
            </a:r>
            <a:r>
              <a:rPr lang="en-IN" sz="2000" dirty="0" err="1"/>
              <a:t>monochromacity</a:t>
            </a:r>
            <a:r>
              <a:rPr lang="en-IN" sz="2000" dirty="0"/>
              <a:t> are power than other types of laser</a:t>
            </a:r>
            <a:br>
              <a:rPr lang="en-IN" sz="2000" dirty="0"/>
            </a:br>
            <a:r>
              <a:rPr lang="en-IN" sz="2000" b="1" dirty="0"/>
              <a:t> </a:t>
            </a:r>
            <a:r>
              <a:rPr lang="en-IN" sz="2000" dirty="0"/>
              <a:t/>
            </a:r>
            <a:br>
              <a:rPr lang="en-IN" sz="2000" dirty="0"/>
            </a:br>
            <a:r>
              <a:rPr lang="en-IN" sz="2000" b="1" dirty="0"/>
              <a:t>4.</a:t>
            </a:r>
            <a:r>
              <a:rPr lang="en-IN" sz="2000" dirty="0"/>
              <a:t>     Threshold current density is very large (400A/mm2).</a:t>
            </a:r>
            <a:br>
              <a:rPr lang="en-IN" sz="2000" dirty="0"/>
            </a:br>
            <a:r>
              <a:rPr lang="en-IN" sz="2000" b="1" dirty="0"/>
              <a:t> </a:t>
            </a:r>
            <a:r>
              <a:rPr lang="en-IN" sz="2000" dirty="0"/>
              <a:t/>
            </a:r>
            <a:br>
              <a:rPr lang="en-IN" sz="2000" dirty="0"/>
            </a:br>
            <a:r>
              <a:rPr lang="en-IN" sz="2000" b="1" dirty="0"/>
              <a:t>5.</a:t>
            </a:r>
            <a:r>
              <a:rPr lang="en-IN" sz="2000" dirty="0"/>
              <a:t>     It has poor coherence and poor stability.</a:t>
            </a:r>
            <a:br>
              <a:rPr lang="en-IN" sz="2000" dirty="0"/>
            </a:br>
            <a:endParaRPr lang="en-IN" sz="2000" dirty="0"/>
          </a:p>
        </p:txBody>
      </p:sp>
    </p:spTree>
    <p:extLst>
      <p:ext uri="{BB962C8B-B14F-4D97-AF65-F5344CB8AC3E}">
        <p14:creationId xmlns:p14="http://schemas.microsoft.com/office/powerpoint/2010/main" val="17137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l"/>
            <a:r>
              <a:rPr lang="en-IN" sz="3200" b="1" dirty="0">
                <a:solidFill>
                  <a:srgbClr val="92D050"/>
                </a:solidFill>
              </a:rPr>
              <a:t>Application:</a:t>
            </a:r>
            <a:br>
              <a:rPr lang="en-IN" sz="3200" b="1" dirty="0">
                <a:solidFill>
                  <a:srgbClr val="92D050"/>
                </a:solidFill>
              </a:rPr>
            </a:br>
            <a:r>
              <a:rPr lang="en-IN" sz="3200" b="1" dirty="0">
                <a:solidFill>
                  <a:srgbClr val="92D050"/>
                </a:solidFill>
              </a:rPr>
              <a:t> </a:t>
            </a:r>
            <a:r>
              <a:rPr lang="en-IN" sz="2400" dirty="0"/>
              <a:t/>
            </a:r>
            <a:br>
              <a:rPr lang="en-IN" sz="2400" dirty="0"/>
            </a:br>
            <a:r>
              <a:rPr lang="en-IN" sz="2400" dirty="0"/>
              <a:t>1.     It is widely used in fiber optic communication</a:t>
            </a:r>
            <a:br>
              <a:rPr lang="en-IN" sz="2400" dirty="0"/>
            </a:br>
            <a:r>
              <a:rPr lang="en-IN" sz="2400" dirty="0"/>
              <a:t> </a:t>
            </a:r>
            <a:br>
              <a:rPr lang="en-IN" sz="2400" dirty="0"/>
            </a:br>
            <a:r>
              <a:rPr lang="en-IN" sz="2400" b="1" dirty="0"/>
              <a:t>2.</a:t>
            </a:r>
            <a:r>
              <a:rPr lang="en-IN" sz="2400" dirty="0"/>
              <a:t>     It is used to heal the wounds by infrared radiation</a:t>
            </a:r>
            <a:br>
              <a:rPr lang="en-IN" sz="2400" dirty="0"/>
            </a:br>
            <a:r>
              <a:rPr lang="en-IN" sz="2400" b="1" dirty="0"/>
              <a:t> </a:t>
            </a:r>
            <a:r>
              <a:rPr lang="en-IN" sz="2400" dirty="0"/>
              <a:t/>
            </a:r>
            <a:br>
              <a:rPr lang="en-IN" sz="2400" dirty="0"/>
            </a:br>
            <a:r>
              <a:rPr lang="en-IN" sz="2400" b="1" dirty="0"/>
              <a:t>3.</a:t>
            </a:r>
            <a:r>
              <a:rPr lang="en-IN" sz="2400" dirty="0"/>
              <a:t>     It is also used as a pain killer</a:t>
            </a:r>
            <a:br>
              <a:rPr lang="en-IN" sz="2400" dirty="0"/>
            </a:br>
            <a:r>
              <a:rPr lang="en-IN" sz="2400" b="1" dirty="0"/>
              <a:t> </a:t>
            </a:r>
            <a:r>
              <a:rPr lang="en-IN" sz="2400" dirty="0"/>
              <a:t/>
            </a:r>
            <a:br>
              <a:rPr lang="en-IN" sz="2400" dirty="0"/>
            </a:br>
            <a:r>
              <a:rPr lang="en-IN" sz="2400" b="1" dirty="0"/>
              <a:t>4.</a:t>
            </a:r>
            <a:r>
              <a:rPr lang="en-IN" sz="2400" dirty="0"/>
              <a:t>     It is used in laser printers and CD writing and reading.</a:t>
            </a:r>
            <a:br>
              <a:rPr lang="en-IN" sz="2400" dirty="0"/>
            </a:br>
            <a:endParaRPr lang="en-IN" sz="2400" dirty="0"/>
          </a:p>
        </p:txBody>
      </p:sp>
    </p:spTree>
    <p:extLst>
      <p:ext uri="{BB962C8B-B14F-4D97-AF65-F5344CB8AC3E}">
        <p14:creationId xmlns:p14="http://schemas.microsoft.com/office/powerpoint/2010/main" val="1550626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0856" y="2060848"/>
            <a:ext cx="3888432" cy="2743746"/>
          </a:xfrm>
          <a:prstGeom prst="rect">
            <a:avLst/>
          </a:prstGeom>
        </p:spPr>
      </p:pic>
    </p:spTree>
    <p:extLst>
      <p:ext uri="{BB962C8B-B14F-4D97-AF65-F5344CB8AC3E}">
        <p14:creationId xmlns:p14="http://schemas.microsoft.com/office/powerpoint/2010/main" val="216691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5458618"/>
          </a:xfrm>
        </p:spPr>
        <p:txBody>
          <a:bodyPr>
            <a:normAutofit/>
          </a:bodyPr>
          <a:lstStyle/>
          <a:p>
            <a:pPr algn="l"/>
            <a:r>
              <a:rPr lang="en-IN" sz="4000" b="1" dirty="0">
                <a:solidFill>
                  <a:srgbClr val="C00000"/>
                </a:solidFill>
              </a:rPr>
              <a:t>Principles of working of a laser</a:t>
            </a:r>
            <a:br>
              <a:rPr lang="en-IN" sz="4000" b="1" dirty="0">
                <a:solidFill>
                  <a:srgbClr val="C00000"/>
                </a:solidFill>
              </a:rPr>
            </a:br>
            <a:r>
              <a:rPr lang="en-IN" sz="4000" b="1" dirty="0" smtClean="0">
                <a:solidFill>
                  <a:srgbClr val="C00000"/>
                </a:solidFill>
              </a:rPr>
              <a:t/>
            </a:r>
            <a:br>
              <a:rPr lang="en-IN" sz="4000" b="1" dirty="0" smtClean="0">
                <a:solidFill>
                  <a:srgbClr val="C00000"/>
                </a:solidFill>
              </a:rPr>
            </a:br>
            <a:r>
              <a:rPr lang="en-IN" sz="2800" dirty="0" smtClean="0"/>
              <a:t>In </a:t>
            </a:r>
            <a:r>
              <a:rPr lang="en-IN" sz="2800" dirty="0"/>
              <a:t>lasers, photons are interacted in three ways with the atoms</a:t>
            </a:r>
            <a:r>
              <a:rPr lang="en-IN" sz="2800" dirty="0" smtClean="0"/>
              <a:t>:</a:t>
            </a:r>
            <a:br>
              <a:rPr lang="en-IN" sz="2800" dirty="0" smtClean="0"/>
            </a:br>
            <a:r>
              <a:rPr lang="en-IN" sz="2800" dirty="0"/>
              <a:t/>
            </a:r>
            <a:br>
              <a:rPr lang="en-IN" sz="2800" dirty="0"/>
            </a:br>
            <a:r>
              <a:rPr lang="en-IN" sz="2800" dirty="0" smtClean="0"/>
              <a:t>1. Absorption </a:t>
            </a:r>
            <a:r>
              <a:rPr lang="en-IN" sz="2800" dirty="0"/>
              <a:t>of </a:t>
            </a:r>
            <a:r>
              <a:rPr lang="en-IN" sz="2800" dirty="0" smtClean="0"/>
              <a:t>radiation</a:t>
            </a:r>
            <a:br>
              <a:rPr lang="en-IN" sz="2800" dirty="0" smtClean="0"/>
            </a:br>
            <a:r>
              <a:rPr lang="en-IN" sz="2800" dirty="0"/>
              <a:t/>
            </a:r>
            <a:br>
              <a:rPr lang="en-IN" sz="2800" dirty="0"/>
            </a:br>
            <a:r>
              <a:rPr lang="en-IN" sz="2800" dirty="0" smtClean="0"/>
              <a:t>2. Spontaneous emission</a:t>
            </a:r>
            <a:br>
              <a:rPr lang="en-IN" sz="2800" dirty="0" smtClean="0"/>
            </a:br>
            <a:r>
              <a:rPr lang="en-IN" sz="2800" dirty="0"/>
              <a:t/>
            </a:r>
            <a:br>
              <a:rPr lang="en-IN" sz="2800" dirty="0"/>
            </a:br>
            <a:r>
              <a:rPr lang="en-IN" sz="2800" dirty="0" smtClean="0"/>
              <a:t>3. Stimulated </a:t>
            </a:r>
            <a:r>
              <a:rPr lang="en-IN" sz="2800" dirty="0"/>
              <a:t>emission</a:t>
            </a:r>
            <a:r>
              <a:rPr lang="en-IN" sz="1800" dirty="0"/>
              <a:t/>
            </a:r>
            <a:br>
              <a:rPr lang="en-IN" sz="1800" dirty="0"/>
            </a:br>
            <a:endParaRPr lang="en-IN" sz="1800" dirty="0"/>
          </a:p>
        </p:txBody>
      </p:sp>
    </p:spTree>
    <p:extLst>
      <p:ext uri="{BB962C8B-B14F-4D97-AF65-F5344CB8AC3E}">
        <p14:creationId xmlns:p14="http://schemas.microsoft.com/office/powerpoint/2010/main" val="4167431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p:spPr>
        <p:txBody>
          <a:bodyPr>
            <a:noAutofit/>
          </a:bodyPr>
          <a:lstStyle/>
          <a:p>
            <a:pPr algn="l"/>
            <a:r>
              <a:rPr lang="en-IN" sz="2800" b="1" dirty="0">
                <a:solidFill>
                  <a:srgbClr val="00B050"/>
                </a:solidFill>
              </a:rPr>
              <a:t>Absorption of </a:t>
            </a:r>
            <a:r>
              <a:rPr lang="en-IN" sz="2800" b="1" dirty="0" smtClean="0">
                <a:solidFill>
                  <a:srgbClr val="00B050"/>
                </a:solidFill>
              </a:rPr>
              <a:t>radiation.</a:t>
            </a:r>
            <a:br>
              <a:rPr lang="en-IN" sz="2800" b="1" dirty="0" smtClean="0">
                <a:solidFill>
                  <a:srgbClr val="00B050"/>
                </a:solidFill>
              </a:rPr>
            </a:br>
            <a:r>
              <a:rPr lang="en-IN" sz="1800" b="1" dirty="0"/>
              <a:t/>
            </a:r>
            <a:br>
              <a:rPr lang="en-IN" sz="1800" b="1" dirty="0"/>
            </a:br>
            <a:r>
              <a:rPr lang="en-IN" sz="1800" dirty="0"/>
              <a:t>Absorption of radiation is the process by which electrons in the ground state </a:t>
            </a:r>
            <a:r>
              <a:rPr lang="en-IN" sz="1800" dirty="0" smtClean="0"/>
              <a:t>absorbs energy</a:t>
            </a:r>
            <a:r>
              <a:rPr lang="en-IN" sz="1800" dirty="0"/>
              <a:t> from photons to jump into the higher energy level.</a:t>
            </a:r>
            <a:br>
              <a:rPr lang="en-IN" sz="1800" dirty="0"/>
            </a:br>
            <a:endParaRPr lang="en-IN" sz="1800" dirty="0"/>
          </a:p>
        </p:txBody>
      </p:sp>
      <p:pic>
        <p:nvPicPr>
          <p:cNvPr id="7170" name="Picture 2" descr="Absorption of radiation is the process by which electrons in the ground state absorbs energy from photons to jump into the higher energy lev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132856"/>
            <a:ext cx="6696744"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113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2376264"/>
          </a:xfrm>
        </p:spPr>
        <p:txBody>
          <a:bodyPr>
            <a:noAutofit/>
          </a:bodyPr>
          <a:lstStyle/>
          <a:p>
            <a:pPr algn="l"/>
            <a:r>
              <a:rPr lang="en-IN" sz="2800" b="1" dirty="0">
                <a:solidFill>
                  <a:srgbClr val="00B050"/>
                </a:solidFill>
              </a:rPr>
              <a:t>Spontaneous </a:t>
            </a:r>
            <a:r>
              <a:rPr lang="en-IN" sz="2800" b="1" dirty="0" smtClean="0">
                <a:solidFill>
                  <a:srgbClr val="00B050"/>
                </a:solidFill>
              </a:rPr>
              <a:t>emission.</a:t>
            </a:r>
            <a:r>
              <a:rPr lang="en-IN" sz="2000" b="1" dirty="0"/>
              <a:t/>
            </a:r>
            <a:br>
              <a:rPr lang="en-IN" sz="2000" b="1" dirty="0"/>
            </a:br>
            <a:r>
              <a:rPr lang="en-IN" sz="2000" dirty="0"/>
              <a:t>Spontaneous emission is the process by which electrons in the excited state return to the ground state by emitting photons.</a:t>
            </a:r>
            <a:br>
              <a:rPr lang="en-IN" sz="2000" dirty="0"/>
            </a:br>
            <a:r>
              <a:rPr lang="en-IN" sz="2000" dirty="0"/>
              <a:t>The electrons in the excited state can stay only for a short period. The time up to which an excited electron can stay at higher energy state (E</a:t>
            </a:r>
            <a:r>
              <a:rPr lang="en-IN" sz="2000" baseline="-25000" dirty="0"/>
              <a:t>2</a:t>
            </a:r>
            <a:r>
              <a:rPr lang="en-IN" sz="2000" dirty="0"/>
              <a:t>) is known as the lifetime of excited electrons. The lifetime of electrons in excited state is 10</a:t>
            </a:r>
            <a:r>
              <a:rPr lang="en-IN" sz="2000" baseline="30000" dirty="0"/>
              <a:t>-8</a:t>
            </a:r>
            <a:r>
              <a:rPr lang="en-IN" sz="2000" dirty="0"/>
              <a:t> second.</a:t>
            </a:r>
            <a:br>
              <a:rPr lang="en-IN" sz="2000" dirty="0"/>
            </a:br>
            <a:endParaRPr lang="en-IN" sz="2000" dirty="0"/>
          </a:p>
        </p:txBody>
      </p:sp>
      <p:pic>
        <p:nvPicPr>
          <p:cNvPr id="8194" name="Picture 2" descr="Spontaneous emission is the process by which electrons in the excited state return to the ground state by emitting phot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636912"/>
            <a:ext cx="7344816"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5181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pPr algn="l"/>
            <a:r>
              <a:rPr lang="en-IN" sz="3100" b="1" dirty="0">
                <a:solidFill>
                  <a:srgbClr val="00B050"/>
                </a:solidFill>
              </a:rPr>
              <a:t>Stimulated </a:t>
            </a:r>
            <a:r>
              <a:rPr lang="en-IN" sz="3100" b="1" dirty="0" smtClean="0">
                <a:solidFill>
                  <a:srgbClr val="00B050"/>
                </a:solidFill>
              </a:rPr>
              <a:t>emission.</a:t>
            </a:r>
            <a:r>
              <a:rPr lang="en-IN" sz="2000" dirty="0"/>
              <a:t> </a:t>
            </a:r>
            <a:r>
              <a:rPr lang="en-IN" sz="2000" dirty="0" smtClean="0"/>
              <a:t/>
            </a:r>
            <a:br>
              <a:rPr lang="en-IN" sz="2000" dirty="0" smtClean="0"/>
            </a:br>
            <a:r>
              <a:rPr lang="en-IN" sz="2000" dirty="0" smtClean="0"/>
              <a:t>Stimulated emission is </a:t>
            </a:r>
            <a:r>
              <a:rPr lang="en-IN" sz="2000" dirty="0"/>
              <a:t>the process by which an incoming photon of a specific frequency can interact with an excited atomic </a:t>
            </a:r>
            <a:r>
              <a:rPr lang="en-IN" sz="2000" dirty="0" smtClean="0"/>
              <a:t>electron </a:t>
            </a:r>
            <a:r>
              <a:rPr lang="en-IN" sz="2000" dirty="0"/>
              <a:t>causing it to drop to a lower energy </a:t>
            </a:r>
            <a:r>
              <a:rPr lang="en-IN" sz="2000" dirty="0" smtClean="0"/>
              <a:t>level. </a:t>
            </a:r>
            <a:r>
              <a:rPr lang="en-IN" sz="2000" dirty="0"/>
              <a:t>In stimulated emission, two photons are emitted (one additional photon is emitted), one is due to the incident photon and another one is due to the energy release of excited electron. Thus, two photons are emitted.</a:t>
            </a:r>
          </a:p>
        </p:txBody>
      </p:sp>
      <p:pic>
        <p:nvPicPr>
          <p:cNvPr id="9218" name="Picture 2" descr="Stimulated emission is the process by which incident photon interacts with the excited electron and forces it to return to the ground stat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636912"/>
            <a:ext cx="7416824"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569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LAS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7" y="0"/>
            <a:ext cx="648072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247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88640"/>
            <a:ext cx="8424936" cy="1470025"/>
          </a:xfrm>
        </p:spPr>
        <p:txBody>
          <a:bodyPr>
            <a:normAutofit/>
          </a:bodyPr>
          <a:lstStyle/>
          <a:p>
            <a:r>
              <a:rPr lang="en-US" sz="4000" b="1" dirty="0" smtClean="0">
                <a:solidFill>
                  <a:srgbClr val="7030A0"/>
                </a:solidFill>
              </a:rPr>
              <a:t>INTRODUCTION TO SEMICONDUCTORS</a:t>
            </a:r>
            <a:endParaRPr lang="en-IN" sz="4000" b="1" dirty="0">
              <a:solidFill>
                <a:srgbClr val="7030A0"/>
              </a:solidFill>
            </a:endParaRPr>
          </a:p>
        </p:txBody>
      </p:sp>
      <p:sp>
        <p:nvSpPr>
          <p:cNvPr id="3" name="Subtitle 2"/>
          <p:cNvSpPr>
            <a:spLocks noGrp="1"/>
          </p:cNvSpPr>
          <p:nvPr>
            <p:ph type="subTitle" idx="1"/>
          </p:nvPr>
        </p:nvSpPr>
        <p:spPr>
          <a:xfrm>
            <a:off x="827584" y="2132856"/>
            <a:ext cx="7416824" cy="4248472"/>
          </a:xfrm>
        </p:spPr>
        <p:txBody>
          <a:bodyPr>
            <a:normAutofit/>
          </a:bodyPr>
          <a:lstStyle/>
          <a:p>
            <a:pPr marL="457200" indent="-457200" algn="l">
              <a:buFont typeface="Wingdings" pitchFamily="2" charset="2"/>
              <a:buChar char="v"/>
            </a:pPr>
            <a:r>
              <a:rPr lang="en-IN" sz="2800" dirty="0" smtClean="0">
                <a:solidFill>
                  <a:schemeClr val="tx1"/>
                </a:solidFill>
              </a:rPr>
              <a:t>Semiconductor has conductivity between conductor and insulator.</a:t>
            </a:r>
          </a:p>
          <a:p>
            <a:pPr marL="457200" indent="-457200" algn="l">
              <a:buFont typeface="Wingdings" pitchFamily="2" charset="2"/>
              <a:buChar char="v"/>
            </a:pPr>
            <a:r>
              <a:rPr lang="en-IN" sz="2800" dirty="0" smtClean="0">
                <a:solidFill>
                  <a:schemeClr val="tx1"/>
                </a:solidFill>
              </a:rPr>
              <a:t> Doping a semiconductor with a small amount of impurity atoms greatly increases the number of charge carriers within it. </a:t>
            </a:r>
            <a:endParaRPr lang="en-IN" sz="2800" dirty="0">
              <a:solidFill>
                <a:schemeClr val="tx1"/>
              </a:solidFill>
            </a:endParaRPr>
          </a:p>
          <a:p>
            <a:pPr marL="457200" indent="-457200" algn="l">
              <a:buFont typeface="Wingdings" pitchFamily="2" charset="2"/>
              <a:buChar char="v"/>
            </a:pPr>
            <a:r>
              <a:rPr lang="en-IN" sz="2800" dirty="0" smtClean="0">
                <a:solidFill>
                  <a:schemeClr val="tx1"/>
                </a:solidFill>
              </a:rPr>
              <a:t>When a doped semiconductor contains excess holes it is called "p-type", and when it contains excess free electrons it is known as "n-type</a:t>
            </a:r>
            <a:endParaRPr lang="en-IN" sz="2800" dirty="0">
              <a:solidFill>
                <a:schemeClr val="tx1"/>
              </a:solidFill>
            </a:endParaRPr>
          </a:p>
        </p:txBody>
      </p:sp>
    </p:spTree>
    <p:extLst>
      <p:ext uri="{BB962C8B-B14F-4D97-AF65-F5344CB8AC3E}">
        <p14:creationId xmlns:p14="http://schemas.microsoft.com/office/powerpoint/2010/main" val="2966754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260648"/>
            <a:ext cx="7632848" cy="3384376"/>
          </a:xfrm>
        </p:spPr>
        <p:txBody>
          <a:bodyPr>
            <a:noAutofit/>
          </a:bodyPr>
          <a:lstStyle/>
          <a:p>
            <a:pPr algn="l"/>
            <a:r>
              <a:rPr lang="en-US" sz="2800" b="1" dirty="0" smtClean="0">
                <a:solidFill>
                  <a:schemeClr val="accent6">
                    <a:lumMod val="75000"/>
                  </a:schemeClr>
                </a:solidFill>
              </a:rPr>
              <a:t>Principle and working of a semiconductor laser</a:t>
            </a:r>
            <a:endParaRPr lang="en-IN" sz="2800" b="1" dirty="0" smtClean="0">
              <a:solidFill>
                <a:schemeClr val="accent6">
                  <a:lumMod val="75000"/>
                </a:schemeClr>
              </a:solidFill>
            </a:endParaRPr>
          </a:p>
          <a:p>
            <a:pPr marL="342900" indent="-342900" algn="l">
              <a:buFont typeface="Wingdings" pitchFamily="2" charset="2"/>
              <a:buChar char="v"/>
            </a:pPr>
            <a:r>
              <a:rPr lang="en-IN" sz="2000" dirty="0" smtClean="0">
                <a:solidFill>
                  <a:schemeClr val="tx1"/>
                </a:solidFill>
              </a:rPr>
              <a:t>When </a:t>
            </a:r>
            <a:r>
              <a:rPr lang="en-IN" sz="2000" dirty="0">
                <a:solidFill>
                  <a:schemeClr val="tx1"/>
                </a:solidFill>
              </a:rPr>
              <a:t>a p-n junction diode is forward biased, the electrons from n – region and the holes from the p- region cross the junction and recombine with each other.</a:t>
            </a:r>
          </a:p>
          <a:p>
            <a:pPr marL="342900" indent="-342900" algn="l">
              <a:buFont typeface="Wingdings" pitchFamily="2" charset="2"/>
              <a:buChar char="v"/>
            </a:pPr>
            <a:r>
              <a:rPr lang="en-IN" sz="2000" dirty="0">
                <a:solidFill>
                  <a:schemeClr val="tx1"/>
                </a:solidFill>
              </a:rPr>
              <a:t> </a:t>
            </a:r>
            <a:r>
              <a:rPr lang="en-IN" sz="2000" dirty="0" smtClean="0">
                <a:solidFill>
                  <a:schemeClr val="tx1"/>
                </a:solidFill>
              </a:rPr>
              <a:t>During </a:t>
            </a:r>
            <a:r>
              <a:rPr lang="en-IN" sz="2000" dirty="0">
                <a:solidFill>
                  <a:schemeClr val="tx1"/>
                </a:solidFill>
              </a:rPr>
              <a:t>the recombination process, the light radiation (photons) is released from a certain specified direct band gap semiconductors like Ga-As. This light radiation is known as recombination radiation.</a:t>
            </a:r>
          </a:p>
          <a:p>
            <a:pPr marL="342900" indent="-342900" algn="l">
              <a:buFont typeface="Wingdings" pitchFamily="2" charset="2"/>
              <a:buChar char="v"/>
            </a:pPr>
            <a:r>
              <a:rPr lang="en-IN" sz="2000" dirty="0">
                <a:solidFill>
                  <a:schemeClr val="tx1"/>
                </a:solidFill>
              </a:rPr>
              <a:t> </a:t>
            </a:r>
            <a:r>
              <a:rPr lang="en-IN" sz="2000" dirty="0" smtClean="0">
                <a:solidFill>
                  <a:schemeClr val="tx1"/>
                </a:solidFill>
              </a:rPr>
              <a:t>The </a:t>
            </a:r>
            <a:r>
              <a:rPr lang="en-IN" sz="2000" dirty="0">
                <a:solidFill>
                  <a:schemeClr val="tx1"/>
                </a:solidFill>
              </a:rPr>
              <a:t>photon emitted during recombination stimulates other electrons and holes to recombine. As a result, stimulated emission takes place which produces laser.</a:t>
            </a:r>
          </a:p>
        </p:txBody>
      </p:sp>
      <p:pic>
        <p:nvPicPr>
          <p:cNvPr id="1026" name="Picture 2" descr="http://www.brainkart.com/media/extra/Tc7mi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717032"/>
            <a:ext cx="6264696" cy="3032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719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4056615"/>
            <a:ext cx="8208912" cy="2684753"/>
          </a:xfrm>
        </p:spPr>
        <p:txBody>
          <a:bodyPr>
            <a:noAutofit/>
          </a:bodyPr>
          <a:lstStyle/>
          <a:p>
            <a:pPr marL="342900" indent="-342900" algn="l">
              <a:buFont typeface="Wingdings" pitchFamily="2" charset="2"/>
              <a:buChar char="v"/>
            </a:pPr>
            <a:r>
              <a:rPr lang="en-IN" sz="2000" dirty="0">
                <a:solidFill>
                  <a:schemeClr val="tx1"/>
                </a:solidFill>
              </a:rPr>
              <a:t>The platelet consists of two parts having an electron conductivity (n-type) and hole conductivity (p-type).</a:t>
            </a:r>
          </a:p>
          <a:p>
            <a:pPr marL="342900" indent="-342900" algn="l">
              <a:buFont typeface="Wingdings" pitchFamily="2" charset="2"/>
              <a:buChar char="v"/>
            </a:pPr>
            <a:r>
              <a:rPr lang="en-IN" sz="2000" dirty="0">
                <a:solidFill>
                  <a:schemeClr val="tx1"/>
                </a:solidFill>
              </a:rPr>
              <a:t> </a:t>
            </a:r>
            <a:r>
              <a:rPr lang="en-IN" sz="2000" dirty="0" smtClean="0">
                <a:solidFill>
                  <a:schemeClr val="tx1"/>
                </a:solidFill>
              </a:rPr>
              <a:t>The </a:t>
            </a:r>
            <a:r>
              <a:rPr lang="en-IN" sz="2000" dirty="0">
                <a:solidFill>
                  <a:schemeClr val="tx1"/>
                </a:solidFill>
              </a:rPr>
              <a:t>photon emission is stimulated in a very thin layer of PN junction (in order of few microns). The electrical voltage is applied to the crystal through the electrode fixed on the upper surface.</a:t>
            </a:r>
          </a:p>
          <a:p>
            <a:pPr marL="342900" indent="-342900" algn="l">
              <a:buFont typeface="Wingdings" pitchFamily="2" charset="2"/>
              <a:buChar char="v"/>
            </a:pPr>
            <a:r>
              <a:rPr lang="en-IN" sz="2000" dirty="0">
                <a:solidFill>
                  <a:schemeClr val="tx1"/>
                </a:solidFill>
              </a:rPr>
              <a:t> </a:t>
            </a:r>
            <a:r>
              <a:rPr lang="en-IN" sz="2000" dirty="0" smtClean="0">
                <a:solidFill>
                  <a:schemeClr val="tx1"/>
                </a:solidFill>
              </a:rPr>
              <a:t>The </a:t>
            </a:r>
            <a:r>
              <a:rPr lang="en-IN" sz="2000" dirty="0">
                <a:solidFill>
                  <a:schemeClr val="tx1"/>
                </a:solidFill>
              </a:rPr>
              <a:t>end faces of the junction diode are well polished and parallel to each other. They act as an optical resonator through which the emitted light comes out.</a:t>
            </a:r>
          </a:p>
          <a:p>
            <a:pPr algn="l"/>
            <a:r>
              <a:rPr lang="en-IN" sz="2000" dirty="0">
                <a:solidFill>
                  <a:schemeClr val="tx1"/>
                </a:solidFill>
              </a:rPr>
              <a:t> </a:t>
            </a:r>
          </a:p>
          <a:p>
            <a:pPr algn="l"/>
            <a:endParaRPr lang="en-IN" sz="2000" dirty="0">
              <a:solidFill>
                <a:schemeClr val="tx1"/>
              </a:solidFill>
            </a:endParaRPr>
          </a:p>
        </p:txBody>
      </p:sp>
      <p:pic>
        <p:nvPicPr>
          <p:cNvPr id="2050" name="Picture 2" descr="http://www.brainkart.com/media/extra/bMirC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88640"/>
            <a:ext cx="6912768"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287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257</Words>
  <Application>Microsoft Office PowerPoint</Application>
  <PresentationFormat>On-screen Show (4:3)</PresentationFormat>
  <Paragraphs>30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PRINCIPLE AND WORKING OF A SEMICONDUCTOR LASER</vt:lpstr>
      <vt:lpstr>Principles of working of a laser  In lasers, photons are interacted in three ways with the atoms:  1. Absorption of radiation  2. Spontaneous emission  3. Stimulated emission </vt:lpstr>
      <vt:lpstr>Absorption of radiation.  Absorption of radiation is the process by which electrons in the ground state absorbs energy from photons to jump into the higher energy level. </vt:lpstr>
      <vt:lpstr>Spontaneous emission. Spontaneous emission is the process by which electrons in the excited state return to the ground state by emitting photons. The electrons in the excited state can stay only for a short period. The time up to which an excited electron can stay at higher energy state (E2) is known as the lifetime of excited electrons. The lifetime of electrons in excited state is 10-8 second. </vt:lpstr>
      <vt:lpstr>Stimulated emission.  Stimulated emission is the process by which an incoming photon of a specific frequency can interact with an excited atomic electron causing it to drop to a lower energy level. In stimulated emission, two photons are emitted (one additional photon is emitted), one is due to the incident photon and another one is due to the energy release of excited electron. Thus, two photons are emitted.</vt:lpstr>
      <vt:lpstr>PowerPoint Presentation</vt:lpstr>
      <vt:lpstr>INTRODUCTION TO SEMICONDUCTORS</vt:lpstr>
      <vt:lpstr>PowerPoint Presentation</vt:lpstr>
      <vt:lpstr>PowerPoint Presentation</vt:lpstr>
      <vt:lpstr>When the PN junction is forward biased with large applied voltage, the electrons and holes are injected into junction region in considerable concentration. The region around the junction contains a large amount of electrons in the conduction band and a large amount of holes in the valence band.      </vt:lpstr>
      <vt:lpstr>If the population density is high, a condition of population inversion is achieved. The electrons and holes recombine with each other and this recombination’s produce radiation in the form of light.   When the forward – biased voltage is increased, more and more light photons are emitted and the light production instantly becomes stronger. These photons will trigger a chain of stimulated recombination resulting in the release of photons in phase.   The photons moving at the plane of the junction travels back and forth by reflection between two sides placed parallel and opposite to each other and grow in strength. </vt:lpstr>
      <vt:lpstr>After gaining enough strength, it gives out the laser beam of wavelength 8400o A . The wavelength of laser light is given by       Where Eg is the band gap energy in joule. </vt:lpstr>
      <vt:lpstr>Characteristics  1.     Type: It is a solid state semiconductor laser.   2.     Active medium: A PN junction diode made from single crystal of gallium arsenide is used as an active medium.   3.     Pumping method: The direct conversion method is used for pumping action   4.     Power output: The power output from this laser is 1mW.   5.     Nature of output: The nature of output is continuous wave or pulsed output.   6.     Wavelength  of  Output:  gallium  arsenide  laser  gives  infrared  radiation  in  the   wavelength 8300 to 8500o A . </vt:lpstr>
      <vt:lpstr>Advantages   1.     It is very small in dimension. The arrangement is simple and compact.   2.     It exhibits high efficiency.   3.     The laser output can be easily increased by controlling the junction current   4.     It is operated with lesser power than ruby and CO2 laser.   5.     It requires very little auxiliary equipment   6.     It can have a continuous wave output or pulsed output.   </vt:lpstr>
      <vt:lpstr>Disadvantages   1.     It is difficult to control the mode pattern and mode structure of laser.   2.     The output is usually from 5 degree to 15 degree i.e., laser beam has large divergence.   3.     The purity and monochromacity are power than other types of laser   4.     Threshold current density is very large (400A/mm2).   5.     It has poor coherence and poor stability. </vt:lpstr>
      <vt:lpstr>Application:   1.     It is widely used in fiber optic communication   2.     It is used to heal the wounds by infrared radiation   3.     It is also used as a pain killer   4.     It is used in laser printers and CD writing and reading.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Armita</dc:creator>
  <cp:lastModifiedBy>A Armita</cp:lastModifiedBy>
  <cp:revision>25</cp:revision>
  <dcterms:created xsi:type="dcterms:W3CDTF">2018-06-18T02:01:09Z</dcterms:created>
  <dcterms:modified xsi:type="dcterms:W3CDTF">2018-06-18T03:56:22Z</dcterms:modified>
</cp:coreProperties>
</file>